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434" r:id="rId2"/>
    <p:sldId id="436" r:id="rId3"/>
    <p:sldId id="435" r:id="rId4"/>
    <p:sldId id="437" r:id="rId5"/>
    <p:sldId id="438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гор Федоров" initials="ЕФ" lastIdx="1" clrIdx="0">
    <p:extLst>
      <p:ext uri="{19B8F6BF-5375-455C-9EA6-DF929625EA0E}">
        <p15:presenceInfo xmlns:p15="http://schemas.microsoft.com/office/powerpoint/2012/main" userId="422069aebf24c4c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03" autoAdjust="0"/>
    <p:restoredTop sz="94660"/>
  </p:normalViewPr>
  <p:slideViewPr>
    <p:cSldViewPr snapToGrid="0">
      <p:cViewPr varScale="1">
        <p:scale>
          <a:sx n="80" d="100"/>
          <a:sy n="80" d="100"/>
        </p:scale>
        <p:origin x="66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211DA-BAEF-47D6-82DF-9BC510DAC61B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8D97D-7AF0-4481-B916-12EB742673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858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algn="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679146-3895-4565-AF2D-EB5B788DDD93}" type="slidenum">
              <a:rPr kern="0">
                <a:solidFill>
                  <a:srgbClr val="000000"/>
                </a:solidFill>
              </a:rPr>
              <a:pPr algn="r" hangingPunct="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</a:t>
            </a:fld>
            <a:endParaRPr lang="ru-RU" sz="1400">
              <a:solidFill>
                <a:srgbClr val="000000"/>
              </a:solidFill>
              <a:latin typeface="Times New Roman" pitchFamily="18"/>
              <a:ea typeface="Andale Sans UI" pitchFamily="2"/>
              <a:cs typeface="Tahoma" pitchFamily="2"/>
            </a:endParaRPr>
          </a:p>
        </p:txBody>
      </p:sp>
      <p:sp>
        <p:nvSpPr>
          <p:cNvPr id="3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Заметки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661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algn="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679146-3895-4565-AF2D-EB5B788DDD93}" type="slidenum">
              <a:rPr kern="0">
                <a:solidFill>
                  <a:srgbClr val="000000"/>
                </a:solidFill>
              </a:rPr>
              <a:pPr algn="r" hangingPunct="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</a:t>
            </a:fld>
            <a:endParaRPr lang="ru-RU" sz="1400">
              <a:solidFill>
                <a:srgbClr val="000000"/>
              </a:solidFill>
              <a:latin typeface="Times New Roman" pitchFamily="18"/>
              <a:ea typeface="Andale Sans UI" pitchFamily="2"/>
              <a:cs typeface="Tahoma" pitchFamily="2"/>
            </a:endParaRPr>
          </a:p>
        </p:txBody>
      </p:sp>
      <p:sp>
        <p:nvSpPr>
          <p:cNvPr id="3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Заметки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026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95167-4815-468D-B858-4CD4B8999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C827F9-2E4E-4768-82AE-120F4FD73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A21FCA-C847-44F5-A510-7EE0137EC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6FC95C-DAF0-419D-A8BB-DE173C8E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8C59D1-27B3-44C0-B5AF-8E1BA578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701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DF934-49B4-4F39-BB59-E5EF546B7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585FD0-9FCD-4C0B-A744-7867646CD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D29468-0A7E-41AD-AD1F-F5B5EB022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DEFB29-7737-4A2B-8867-64760A7CE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E0BCF0-A2D7-4F0B-8DEF-3C1227737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937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31C9302-4D0B-4C53-8B74-F8E2200462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6F1CA5-1BFC-4337-B62C-1857214AA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70BF13-328E-486A-AAE9-A876A730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CB79E6-C039-470C-BF0D-136918043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333753-42B8-427A-A511-26B3A3028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638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F0E54-085F-4C04-9F24-B0D7A15E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777BF7-0468-460E-923B-CAA8E0126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7EA789-3FFD-4097-AC6A-73E36B58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125993-BFD0-4D4A-8DC2-3A4672A8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E7BFDF-7395-49FC-B0FE-43CA2C8F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92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A9C76-C436-4BB0-8FE4-20087B0A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5F737A-AC91-4BEB-AA30-C54ED3648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24FE11-5703-48D2-95D3-B038D5189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6FDAFA-0F36-47D5-B4B0-EC55E779F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00A6B6-AA79-4E36-AB35-92D37755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3969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52C5D-D345-429F-A44C-F0FFBA08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3AE02C-45B6-4644-B5D4-FFCD5DF0E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58B0EE-A8DC-47A4-BC1C-428E1D861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5A65B8-DF07-4A9F-B8A5-D0ECEE228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E34F5D-F04D-4F19-8076-9CBDDEB7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D4AB0F-1825-4BE4-B69F-E69B6615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9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FB31B-F1B7-4FF0-B92C-F1948AD9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8F1C9D-1E70-4799-BB60-87B5A85D9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AC40C2-3AEA-4DB7-AAAE-8B58FE527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F1522C9-586D-4779-8110-CC609FC79C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068C4AC-F8EB-4E8B-806A-3690C33FF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8C34F5-58D7-4911-A99F-D95D95C0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122B1D-2E24-45FC-AD2C-FD35CFB2F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63DF338-5F16-4915-88C5-9C0A46D8E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89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FB73B1-86C4-43E5-A61C-C45D57433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EAB0A99-70E2-47D9-B5E1-546C0A99E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B69BEC4-7379-482D-A2AC-D98514974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AC9A96-677B-468D-9D4B-49855F1AF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31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B7196FC-141D-4483-A4AC-D73D6CD7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2AFB60-9BA0-4883-A406-F1D7A4EE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05F584-387E-48A8-A544-94AE0A5C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9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8FB8E3-12B1-49DA-9392-4C7FC3F7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DB6566-CB3B-4742-8CEA-6C594E36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347EED-C1F9-4AB5-B7AD-EC38D27B8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E1B28B-C4E2-4F7C-AF15-953735CAA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A3B8AE-8759-4727-88FF-817897373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6A9FBB-30BC-410B-A811-92D2B5076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64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54F61-EBD4-4ECA-A460-367E51AE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823B760-BF3A-4E86-AE6E-31362FE64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81F6481-E5B7-442A-A917-5331F450D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2B832A-D759-404C-99C5-5E0EE536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3FB547-51F9-4601-991D-15A5C86F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34E9F06-406D-483E-9A7E-D500CFD8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433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CB8362-B478-431B-9B6B-65572656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258951-42D7-4F8A-9A90-A6630E917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F006D6-A2CF-4BE3-A329-80854BC47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3664A-DAC7-4892-B956-9FA093102BD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46F101-CA7C-4D8B-8A13-F311BD2BC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6A3132-7BEF-4AEB-BE03-1889717B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732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image" Target="../media/image1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13" Type="http://schemas.openxmlformats.org/officeDocument/2006/relationships/image" Target="../media/image25.jpeg"/><Relationship Id="rId18" Type="http://schemas.openxmlformats.org/officeDocument/2006/relationships/image" Target="../media/image3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12" Type="http://schemas.openxmlformats.org/officeDocument/2006/relationships/image" Target="../media/image24.jpeg"/><Relationship Id="rId17" Type="http://schemas.openxmlformats.org/officeDocument/2006/relationships/image" Target="../media/image29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11" Type="http://schemas.openxmlformats.org/officeDocument/2006/relationships/image" Target="../media/image23.jpeg"/><Relationship Id="rId5" Type="http://schemas.openxmlformats.org/officeDocument/2006/relationships/image" Target="../media/image17.jpeg"/><Relationship Id="rId15" Type="http://schemas.openxmlformats.org/officeDocument/2006/relationships/image" Target="../media/image27.jpe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png"/><Relationship Id="rId1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756C92B-D605-44E8-A527-E1BACE482374}"/>
              </a:ext>
            </a:extLst>
          </p:cNvPr>
          <p:cNvSpPr/>
          <p:nvPr/>
        </p:nvSpPr>
        <p:spPr>
          <a:xfrm>
            <a:off x="0" y="1909702"/>
            <a:ext cx="12192000" cy="129838"/>
          </a:xfrm>
          <a:prstGeom prst="rect">
            <a:avLst/>
          </a:prstGeom>
          <a:solidFill>
            <a:srgbClr val="C00000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 dirty="0">
              <a:solidFill>
                <a:srgbClr val="FFFFFF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6CB42CC8-9306-4DC9-BF0F-D021E781675B}"/>
              </a:ext>
            </a:extLst>
          </p:cNvPr>
          <p:cNvSpPr/>
          <p:nvPr/>
        </p:nvSpPr>
        <p:spPr>
          <a:xfrm>
            <a:off x="0" y="4099150"/>
            <a:ext cx="12192000" cy="129838"/>
          </a:xfrm>
          <a:prstGeom prst="rect">
            <a:avLst/>
          </a:prstGeom>
          <a:solidFill>
            <a:srgbClr val="548235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 dirty="0">
              <a:solidFill>
                <a:srgbClr val="FFFFFF"/>
              </a:solidFill>
              <a:highlight>
                <a:srgbClr val="008000"/>
              </a:highlight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01D59FFF-4D1B-48ED-9E3E-7BEA5AC83DA9}"/>
              </a:ext>
            </a:extLst>
          </p:cNvPr>
          <p:cNvSpPr/>
          <p:nvPr/>
        </p:nvSpPr>
        <p:spPr>
          <a:xfrm>
            <a:off x="0" y="6018690"/>
            <a:ext cx="12192000" cy="129838"/>
          </a:xfrm>
          <a:prstGeom prst="rect">
            <a:avLst/>
          </a:prstGeom>
          <a:solidFill>
            <a:srgbClr val="2E75B6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14CF15-91E7-4EA8-BF6B-F4A6E82B307C}"/>
              </a:ext>
            </a:extLst>
          </p:cNvPr>
          <p:cNvSpPr txBox="1"/>
          <p:nvPr/>
        </p:nvSpPr>
        <p:spPr>
          <a:xfrm>
            <a:off x="73165" y="724629"/>
            <a:ext cx="15349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Северное</a:t>
            </a:r>
          </a:p>
          <a:p>
            <a:r>
              <a:rPr lang="ru-RU" dirty="0"/>
              <a:t>Возрождение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06E179-8131-4E89-9B52-9659B48D18F4}"/>
              </a:ext>
            </a:extLst>
          </p:cNvPr>
          <p:cNvSpPr txBox="1"/>
          <p:nvPr/>
        </p:nvSpPr>
        <p:spPr>
          <a:xfrm>
            <a:off x="73165" y="2881134"/>
            <a:ext cx="15349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Итальянское</a:t>
            </a:r>
          </a:p>
          <a:p>
            <a:r>
              <a:rPr lang="ru-RU" dirty="0"/>
              <a:t>Возрождение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B379B2-4D54-40C4-B261-0314A7C68DEF}"/>
              </a:ext>
            </a:extLst>
          </p:cNvPr>
          <p:cNvSpPr txBox="1"/>
          <p:nvPr/>
        </p:nvSpPr>
        <p:spPr>
          <a:xfrm>
            <a:off x="73165" y="4718534"/>
            <a:ext cx="15349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Возрождение</a:t>
            </a:r>
          </a:p>
          <a:p>
            <a:r>
              <a:rPr lang="ru-RU" dirty="0"/>
              <a:t>Россия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A359D7-E728-4642-9F44-6F1406C6C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569" y="2299581"/>
            <a:ext cx="1808162" cy="169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21C1F40-BFD1-4258-AD86-BCE56BEA2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084" y="2299581"/>
            <a:ext cx="1751621" cy="165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73B1E28-434A-4955-B915-D7C824B83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058" y="2267234"/>
            <a:ext cx="1910360" cy="165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8" descr="Фра Беато Анджелико - Положение во гроб. Около 1438-1440, 46×38 см:  Описание произведения | Артхив">
            <a:extLst>
              <a:ext uri="{FF2B5EF4-FFF2-40B4-BE49-F238E27FC236}">
                <a16:creationId xmlns:a16="http://schemas.microsoft.com/office/drawing/2014/main" id="{58B8E805-F934-4706-BDDC-4F45682A9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0872" y="2267234"/>
            <a:ext cx="2058975" cy="172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0">
            <a:extLst>
              <a:ext uri="{FF2B5EF4-FFF2-40B4-BE49-F238E27FC236}">
                <a16:creationId xmlns:a16="http://schemas.microsoft.com/office/drawing/2014/main" id="{F776C550-1E0B-485C-95D7-D51D29B8E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965" y="2593439"/>
            <a:ext cx="2499360" cy="115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DAAE66-3E3E-4C85-93E5-F6CBC25D4B5D}"/>
              </a:ext>
            </a:extLst>
          </p:cNvPr>
          <p:cNvSpPr txBox="1"/>
          <p:nvPr/>
        </p:nvSpPr>
        <p:spPr>
          <a:xfrm>
            <a:off x="1557569" y="4033264"/>
            <a:ext cx="18081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1306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2AD402F-04CE-4B53-BBBC-DC1CDE8D86E6}"/>
              </a:ext>
            </a:extLst>
          </p:cNvPr>
          <p:cNvSpPr txBox="1"/>
          <p:nvPr/>
        </p:nvSpPr>
        <p:spPr>
          <a:xfrm>
            <a:off x="3473083" y="4033264"/>
            <a:ext cx="17516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</a:t>
            </a:r>
            <a:r>
              <a:rPr lang="ru-RU" sz="1100" b="1" dirty="0">
                <a:solidFill>
                  <a:schemeClr val="bg1"/>
                </a:solidFill>
              </a:rPr>
              <a:t>20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96FCA7-9749-4C95-B553-5994C93477A6}"/>
              </a:ext>
            </a:extLst>
          </p:cNvPr>
          <p:cNvSpPr txBox="1"/>
          <p:nvPr/>
        </p:nvSpPr>
        <p:spPr>
          <a:xfrm>
            <a:off x="5349251" y="4033264"/>
            <a:ext cx="18931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</a:t>
            </a:r>
            <a:r>
              <a:rPr lang="ru-RU" sz="1100" b="1" dirty="0">
                <a:solidFill>
                  <a:schemeClr val="bg1"/>
                </a:solidFill>
              </a:rPr>
              <a:t>20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177E854-E6EA-4220-894B-F7426D9CC2A8}"/>
              </a:ext>
            </a:extLst>
          </p:cNvPr>
          <p:cNvSpPr txBox="1"/>
          <p:nvPr/>
        </p:nvSpPr>
        <p:spPr>
          <a:xfrm>
            <a:off x="7366965" y="4038363"/>
            <a:ext cx="24993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425-1427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гг.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B0BC29E-46FF-4251-9D3D-6AC185039482}"/>
              </a:ext>
            </a:extLst>
          </p:cNvPr>
          <p:cNvSpPr txBox="1"/>
          <p:nvPr/>
        </p:nvSpPr>
        <p:spPr>
          <a:xfrm>
            <a:off x="9999674" y="4043168"/>
            <a:ext cx="2058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1438-1440 гг.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AE05D90-E11B-46DD-AA6D-A3BD8DA78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569" y="57637"/>
            <a:ext cx="2423881" cy="177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3F218E2-4EAD-4885-A990-1D6C6CDFD1A3}"/>
              </a:ext>
            </a:extLst>
          </p:cNvPr>
          <p:cNvSpPr txBox="1"/>
          <p:nvPr/>
        </p:nvSpPr>
        <p:spPr>
          <a:xfrm>
            <a:off x="1709969" y="4185664"/>
            <a:ext cx="18081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1306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220C4D-6F3B-4D00-8CBA-EEA6C916D015}"/>
              </a:ext>
            </a:extLst>
          </p:cNvPr>
          <p:cNvSpPr txBox="1"/>
          <p:nvPr/>
        </p:nvSpPr>
        <p:spPr>
          <a:xfrm>
            <a:off x="1557569" y="1841046"/>
            <a:ext cx="24238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1432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8BEEC-007B-4E7F-BF24-DE4366935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1" y="95185"/>
            <a:ext cx="1268503" cy="1734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C68E702-656F-42C1-8F20-C5B9F616E824}"/>
              </a:ext>
            </a:extLst>
          </p:cNvPr>
          <p:cNvSpPr txBox="1"/>
          <p:nvPr/>
        </p:nvSpPr>
        <p:spPr>
          <a:xfrm>
            <a:off x="4197351" y="1834376"/>
            <a:ext cx="12685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1432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6A7B4B5-94AB-404B-8DDE-2285A05F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756" y="61791"/>
            <a:ext cx="2290670" cy="177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DE57CA5-CC7B-4D9C-B8BE-A4569C666377}"/>
              </a:ext>
            </a:extLst>
          </p:cNvPr>
          <p:cNvSpPr txBox="1"/>
          <p:nvPr/>
        </p:nvSpPr>
        <p:spPr>
          <a:xfrm>
            <a:off x="5681755" y="1834376"/>
            <a:ext cx="22906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143</a:t>
            </a:r>
            <a:r>
              <a:rPr lang="ru-RU" sz="1100" b="1" dirty="0">
                <a:solidFill>
                  <a:schemeClr val="bg1"/>
                </a:solidFill>
              </a:rPr>
              <a:t>5-1440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98D3A15-0AAA-42FB-985E-7E3673844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107" y="29840"/>
            <a:ext cx="3376518" cy="180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5289ABB-D3F7-405B-AF69-A47E257F9F81}"/>
              </a:ext>
            </a:extLst>
          </p:cNvPr>
          <p:cNvSpPr txBox="1"/>
          <p:nvPr/>
        </p:nvSpPr>
        <p:spPr>
          <a:xfrm>
            <a:off x="8188327" y="1829889"/>
            <a:ext cx="32892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1500-1510 гг.</a:t>
            </a:r>
          </a:p>
        </p:txBody>
      </p:sp>
      <p:pic>
        <p:nvPicPr>
          <p:cNvPr id="2050" name="Picture 2" descr="Вид с юго-запада">
            <a:extLst>
              <a:ext uri="{FF2B5EF4-FFF2-40B4-BE49-F238E27FC236}">
                <a16:creationId xmlns:a16="http://schemas.microsoft.com/office/drawing/2014/main" id="{87201FE9-0D43-44AD-8285-7C8D78A3D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569" y="4268690"/>
            <a:ext cx="1751621" cy="1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08154B3-642D-4B0D-836A-79F95AFB5B64}"/>
              </a:ext>
            </a:extLst>
          </p:cNvPr>
          <p:cNvSpPr txBox="1"/>
          <p:nvPr/>
        </p:nvSpPr>
        <p:spPr>
          <a:xfrm>
            <a:off x="1557568" y="5958777"/>
            <a:ext cx="17516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1306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127A6C4-87FC-46C9-97E7-35252E018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4735" y="4269936"/>
            <a:ext cx="1405168" cy="173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9AE1824-96CA-4335-AE96-7264DBAB06D0}"/>
              </a:ext>
            </a:extLst>
          </p:cNvPr>
          <p:cNvSpPr txBox="1"/>
          <p:nvPr/>
        </p:nvSpPr>
        <p:spPr>
          <a:xfrm>
            <a:off x="6513349" y="5952804"/>
            <a:ext cx="14265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411 или 1425-1427г</a:t>
            </a:r>
          </a:p>
        </p:txBody>
      </p:sp>
      <p:pic>
        <p:nvPicPr>
          <p:cNvPr id="2056" name="Picture 8" descr="Успенский собор, вид с юго-востока, 2009 год">
            <a:extLst>
              <a:ext uri="{FF2B5EF4-FFF2-40B4-BE49-F238E27FC236}">
                <a16:creationId xmlns:a16="http://schemas.microsoft.com/office/drawing/2014/main" id="{455C67A0-8BCA-448B-BFB5-FDD648BD5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916" y="4360760"/>
            <a:ext cx="1073904" cy="161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7CEB5D8-869E-43C4-83E6-2289E5D086B5}"/>
              </a:ext>
            </a:extLst>
          </p:cNvPr>
          <p:cNvSpPr txBox="1"/>
          <p:nvPr/>
        </p:nvSpPr>
        <p:spPr>
          <a:xfrm>
            <a:off x="8070916" y="5955584"/>
            <a:ext cx="1073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1475-1479 гг.</a:t>
            </a:r>
          </a:p>
        </p:txBody>
      </p:sp>
      <p:pic>
        <p:nvPicPr>
          <p:cNvPr id="2058" name="Picture 10" descr="Благовещенский собор, 2006 год">
            <a:extLst>
              <a:ext uri="{FF2B5EF4-FFF2-40B4-BE49-F238E27FC236}">
                <a16:creationId xmlns:a16="http://schemas.microsoft.com/office/drawing/2014/main" id="{93913137-9393-4786-B96A-01F0A8A8C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5833" y="4279213"/>
            <a:ext cx="2239419" cy="167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1E8D5F0-7825-4E36-B7EC-AD935F5315EB}"/>
              </a:ext>
            </a:extLst>
          </p:cNvPr>
          <p:cNvSpPr txBox="1"/>
          <p:nvPr/>
        </p:nvSpPr>
        <p:spPr>
          <a:xfrm>
            <a:off x="9275833" y="5963872"/>
            <a:ext cx="22394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1484-1489 гг.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71CEF671-A9B0-404D-B5E9-79769AC1B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320" y="4287001"/>
            <a:ext cx="2451484" cy="1698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EA7FE8D-E36E-4BF1-B94D-9C8BD259865F}"/>
              </a:ext>
            </a:extLst>
          </p:cNvPr>
          <p:cNvSpPr txBox="1"/>
          <p:nvPr/>
        </p:nvSpPr>
        <p:spPr>
          <a:xfrm>
            <a:off x="3718320" y="5950064"/>
            <a:ext cx="245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1413-1415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</p:spTree>
    <p:extLst>
      <p:ext uri="{BB962C8B-B14F-4D97-AF65-F5344CB8AC3E}">
        <p14:creationId xmlns:p14="http://schemas.microsoft.com/office/powerpoint/2010/main" val="397130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01D59FFF-4D1B-48ED-9E3E-7BEA5AC83DA9}"/>
              </a:ext>
            </a:extLst>
          </p:cNvPr>
          <p:cNvSpPr/>
          <p:nvPr/>
        </p:nvSpPr>
        <p:spPr>
          <a:xfrm>
            <a:off x="0" y="6018690"/>
            <a:ext cx="12192000" cy="129838"/>
          </a:xfrm>
          <a:prstGeom prst="rect">
            <a:avLst/>
          </a:prstGeom>
          <a:solidFill>
            <a:srgbClr val="2E75B6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0F697E5-B521-4217-B445-BA12256556A1}"/>
              </a:ext>
            </a:extLst>
          </p:cNvPr>
          <p:cNvSpPr txBox="1"/>
          <p:nvPr/>
        </p:nvSpPr>
        <p:spPr>
          <a:xfrm>
            <a:off x="341821" y="5966652"/>
            <a:ext cx="2400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1487-1491 гг.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756C92B-D605-44E8-A527-E1BACE482374}"/>
              </a:ext>
            </a:extLst>
          </p:cNvPr>
          <p:cNvSpPr/>
          <p:nvPr/>
        </p:nvSpPr>
        <p:spPr>
          <a:xfrm>
            <a:off x="0" y="1909702"/>
            <a:ext cx="12192000" cy="129838"/>
          </a:xfrm>
          <a:prstGeom prst="rect">
            <a:avLst/>
          </a:prstGeom>
          <a:solidFill>
            <a:srgbClr val="C00000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 dirty="0">
              <a:solidFill>
                <a:srgbClr val="FFFFFF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6CB42CC8-9306-4DC9-BF0F-D021E781675B}"/>
              </a:ext>
            </a:extLst>
          </p:cNvPr>
          <p:cNvSpPr/>
          <p:nvPr/>
        </p:nvSpPr>
        <p:spPr>
          <a:xfrm>
            <a:off x="0" y="4099150"/>
            <a:ext cx="12192000" cy="129838"/>
          </a:xfrm>
          <a:prstGeom prst="rect">
            <a:avLst/>
          </a:prstGeom>
          <a:solidFill>
            <a:srgbClr val="548235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2539BBE-E87C-41E1-8743-102D7CD33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92" y="2131127"/>
            <a:ext cx="961848" cy="186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9A201B4-171F-4D89-A44B-9C3A878B2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575" y="2140065"/>
            <a:ext cx="1245064" cy="185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FF934B22-A0D3-42D8-AA37-CAF559A15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174" y="2125986"/>
            <a:ext cx="3102426" cy="187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F2751E13-5960-486A-ADE3-BBD4C906D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461" y="2106136"/>
            <a:ext cx="1035825" cy="190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2BD3A4E8-543D-4935-84FA-093B3C81C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147" y="2125986"/>
            <a:ext cx="2348230" cy="194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6877D95-7DE0-419C-8907-1F1B5D249BE7}"/>
              </a:ext>
            </a:extLst>
          </p:cNvPr>
          <p:cNvSpPr txBox="1"/>
          <p:nvPr/>
        </p:nvSpPr>
        <p:spPr>
          <a:xfrm>
            <a:off x="247192" y="4033925"/>
            <a:ext cx="961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440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8B7495-A487-44FC-9E84-3CEBC4A5D57B}"/>
              </a:ext>
            </a:extLst>
          </p:cNvPr>
          <p:cNvSpPr txBox="1"/>
          <p:nvPr/>
        </p:nvSpPr>
        <p:spPr>
          <a:xfrm>
            <a:off x="1402574" y="4033925"/>
            <a:ext cx="1245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465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306522-DCC3-4F4B-87C6-3A425F0FF1BF}"/>
              </a:ext>
            </a:extLst>
          </p:cNvPr>
          <p:cNvSpPr txBox="1"/>
          <p:nvPr/>
        </p:nvSpPr>
        <p:spPr>
          <a:xfrm>
            <a:off x="2841174" y="4033925"/>
            <a:ext cx="31024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482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3B9E8D-9727-438D-87A1-2148A2B74912}"/>
              </a:ext>
            </a:extLst>
          </p:cNvPr>
          <p:cNvSpPr txBox="1"/>
          <p:nvPr/>
        </p:nvSpPr>
        <p:spPr>
          <a:xfrm>
            <a:off x="6133891" y="4033264"/>
            <a:ext cx="10358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516-1518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гг.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8A402E-D2A4-48CC-A680-756ACE7AEB0A}"/>
              </a:ext>
            </a:extLst>
          </p:cNvPr>
          <p:cNvSpPr txBox="1"/>
          <p:nvPr/>
        </p:nvSpPr>
        <p:spPr>
          <a:xfrm>
            <a:off x="7233147" y="4035902"/>
            <a:ext cx="23482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530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  <p:pic>
        <p:nvPicPr>
          <p:cNvPr id="2050" name="Picture 2" descr="Matthias Grünewald: The Isenheim Altarpiece (1512-15)">
            <a:extLst>
              <a:ext uri="{FF2B5EF4-FFF2-40B4-BE49-F238E27FC236}">
                <a16:creationId xmlns:a16="http://schemas.microsoft.com/office/drawing/2014/main" id="{805C25E4-648D-4B72-8912-0288D5121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12" y="178721"/>
            <a:ext cx="2166937" cy="162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34649BC-5143-40D7-ABE8-F67CEB992715}"/>
              </a:ext>
            </a:extLst>
          </p:cNvPr>
          <p:cNvSpPr txBox="1"/>
          <p:nvPr/>
        </p:nvSpPr>
        <p:spPr>
          <a:xfrm>
            <a:off x="267513" y="1843157"/>
            <a:ext cx="21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1512-1515 гг.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65C8B7D-386A-4548-982F-C6643AB9C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91766" y="148694"/>
            <a:ext cx="1053785" cy="165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BD3D02-086E-4A9D-8FE1-CD3983B2B71C}"/>
              </a:ext>
            </a:extLst>
          </p:cNvPr>
          <p:cNvSpPr txBox="1"/>
          <p:nvPr/>
        </p:nvSpPr>
        <p:spPr>
          <a:xfrm>
            <a:off x="2667957" y="1843157"/>
            <a:ext cx="10560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</a:t>
            </a:r>
            <a:r>
              <a:rPr lang="en-US" sz="1100" b="1" dirty="0">
                <a:solidFill>
                  <a:schemeClr val="bg1"/>
                </a:solidFill>
              </a:rPr>
              <a:t>27</a:t>
            </a:r>
            <a:r>
              <a:rPr lang="ru-RU" sz="1100" b="1" dirty="0">
                <a:solidFill>
                  <a:schemeClr val="bg1"/>
                </a:solidFill>
              </a:rPr>
              <a:t> г.</a:t>
            </a:r>
          </a:p>
        </p:txBody>
      </p:sp>
      <p:pic>
        <p:nvPicPr>
          <p:cNvPr id="1026" name="Picture 2" descr="Hans Holbein the Younger: Portrait of Henry VIII of England (c. 1537)">
            <a:extLst>
              <a:ext uri="{FF2B5EF4-FFF2-40B4-BE49-F238E27FC236}">
                <a16:creationId xmlns:a16="http://schemas.microsoft.com/office/drawing/2014/main" id="{85984C6F-53E3-4669-AF5F-95924D145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479" y="120000"/>
            <a:ext cx="1231758" cy="172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C2A8BAD-08AA-47C8-B741-7378F42D7BF3}"/>
              </a:ext>
            </a:extLst>
          </p:cNvPr>
          <p:cNvSpPr txBox="1"/>
          <p:nvPr/>
        </p:nvSpPr>
        <p:spPr>
          <a:xfrm>
            <a:off x="3876479" y="1852707"/>
            <a:ext cx="12317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</a:t>
            </a:r>
            <a:r>
              <a:rPr lang="en-US" sz="1100" b="1" dirty="0">
                <a:solidFill>
                  <a:schemeClr val="bg1"/>
                </a:solidFill>
              </a:rPr>
              <a:t>37</a:t>
            </a:r>
            <a:r>
              <a:rPr lang="ru-RU" sz="1100" b="1" dirty="0">
                <a:solidFill>
                  <a:schemeClr val="bg1"/>
                </a:solidFill>
              </a:rPr>
              <a:t> г.</a:t>
            </a:r>
          </a:p>
        </p:txBody>
      </p:sp>
      <p:pic>
        <p:nvPicPr>
          <p:cNvPr id="1028" name="Picture 4" descr="Pieter Bruegel The Elder: The Hunters in the Snow (1556)">
            <a:extLst>
              <a:ext uri="{FF2B5EF4-FFF2-40B4-BE49-F238E27FC236}">
                <a16:creationId xmlns:a16="http://schemas.microsoft.com/office/drawing/2014/main" id="{7A467C5F-0A1D-473B-932C-0BE72C0A9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608" y="120001"/>
            <a:ext cx="2445278" cy="173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BA53E50-62BF-4DC8-B9D3-A8139912CCA3}"/>
              </a:ext>
            </a:extLst>
          </p:cNvPr>
          <p:cNvSpPr txBox="1"/>
          <p:nvPr/>
        </p:nvSpPr>
        <p:spPr>
          <a:xfrm>
            <a:off x="5278764" y="1836584"/>
            <a:ext cx="24400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1556 г.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7C40AA4-F3E2-4468-8FA9-0CBFF6F4F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257" y="404808"/>
            <a:ext cx="2536908" cy="142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7F2E9E3-55E3-4795-848D-D3E6488C07DE}"/>
              </a:ext>
            </a:extLst>
          </p:cNvPr>
          <p:cNvSpPr txBox="1"/>
          <p:nvPr/>
        </p:nvSpPr>
        <p:spPr>
          <a:xfrm>
            <a:off x="7874806" y="1844515"/>
            <a:ext cx="25078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1568 г.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250E13E-3512-4950-861E-2685E8DC2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594" y="564557"/>
            <a:ext cx="1519340" cy="126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D29528E-B3A9-4B7F-90F4-8410C3D4DF83}"/>
              </a:ext>
            </a:extLst>
          </p:cNvPr>
          <p:cNvSpPr txBox="1"/>
          <p:nvPr/>
        </p:nvSpPr>
        <p:spPr>
          <a:xfrm>
            <a:off x="10538594" y="1836584"/>
            <a:ext cx="15193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1568 г.</a:t>
            </a:r>
          </a:p>
        </p:txBody>
      </p:sp>
      <p:pic>
        <p:nvPicPr>
          <p:cNvPr id="1034" name="Picture 10" descr="Вид с колокольни Ивана Великого">
            <a:extLst>
              <a:ext uri="{FF2B5EF4-FFF2-40B4-BE49-F238E27FC236}">
                <a16:creationId xmlns:a16="http://schemas.microsoft.com/office/drawing/2014/main" id="{1E14759E-C46B-4D38-9460-10E7A8D95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33" y="4327725"/>
            <a:ext cx="1701327" cy="1669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294A3FF-9CE7-490C-9B79-BF973C56E279}"/>
              </a:ext>
            </a:extLst>
          </p:cNvPr>
          <p:cNvSpPr txBox="1"/>
          <p:nvPr/>
        </p:nvSpPr>
        <p:spPr>
          <a:xfrm>
            <a:off x="3719033" y="5952804"/>
            <a:ext cx="170132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</a:t>
            </a:r>
            <a:r>
              <a:rPr lang="ru-RU" sz="1100" b="1" dirty="0">
                <a:solidFill>
                  <a:schemeClr val="bg1"/>
                </a:solidFill>
              </a:rPr>
              <a:t>505-1508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ru-RU" sz="1100" b="1" dirty="0">
                <a:solidFill>
                  <a:schemeClr val="bg1"/>
                </a:solidFill>
              </a:rPr>
              <a:t>гг.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DC568A25-E611-4F99-B984-5F9583C83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993" y="4348033"/>
            <a:ext cx="2224087" cy="167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75B768C-DB95-430B-A692-64464216A0ED}"/>
              </a:ext>
            </a:extLst>
          </p:cNvPr>
          <p:cNvSpPr txBox="1"/>
          <p:nvPr/>
        </p:nvSpPr>
        <p:spPr>
          <a:xfrm>
            <a:off x="5557992" y="5952880"/>
            <a:ext cx="2224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1524 г.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24321262-F45C-42E8-A511-9377095EC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713" y="4327015"/>
            <a:ext cx="1456237" cy="161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9D55828-6DAF-46A9-9365-FA4ECC83AD6D}"/>
              </a:ext>
            </a:extLst>
          </p:cNvPr>
          <p:cNvSpPr txBox="1"/>
          <p:nvPr/>
        </p:nvSpPr>
        <p:spPr>
          <a:xfrm>
            <a:off x="7919711" y="5941734"/>
            <a:ext cx="14562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1555-1561 г.</a:t>
            </a:r>
          </a:p>
        </p:txBody>
      </p:sp>
      <p:pic>
        <p:nvPicPr>
          <p:cNvPr id="1046" name="Picture 22">
            <a:extLst>
              <a:ext uri="{FF2B5EF4-FFF2-40B4-BE49-F238E27FC236}">
                <a16:creationId xmlns:a16="http://schemas.microsoft.com/office/drawing/2014/main" id="{B60D911B-0FC8-4657-BE1B-9D802F994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581" y="4314152"/>
            <a:ext cx="2187259" cy="164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786CF9A-F677-4642-A4D7-378B13C930BC}"/>
              </a:ext>
            </a:extLst>
          </p:cNvPr>
          <p:cNvSpPr txBox="1"/>
          <p:nvPr/>
        </p:nvSpPr>
        <p:spPr>
          <a:xfrm>
            <a:off x="9513580" y="5940016"/>
            <a:ext cx="21872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b="1" dirty="0">
                <a:solidFill>
                  <a:schemeClr val="bg1"/>
                </a:solidFill>
              </a:rPr>
              <a:t>15</a:t>
            </a:r>
            <a:r>
              <a:rPr lang="en-US" sz="1100" b="1" dirty="0">
                <a:solidFill>
                  <a:schemeClr val="bg1"/>
                </a:solidFill>
              </a:rPr>
              <a:t>85</a:t>
            </a:r>
            <a:r>
              <a:rPr lang="ru-RU" sz="1100" b="1" dirty="0">
                <a:solidFill>
                  <a:schemeClr val="bg1"/>
                </a:solidFill>
              </a:rPr>
              <a:t> г.</a:t>
            </a:r>
          </a:p>
        </p:txBody>
      </p:sp>
      <p:pic>
        <p:nvPicPr>
          <p:cNvPr id="43" name="Picture 12" descr="Красное крыльцо, 2008 год">
            <a:extLst>
              <a:ext uri="{FF2B5EF4-FFF2-40B4-BE49-F238E27FC236}">
                <a16:creationId xmlns:a16="http://schemas.microsoft.com/office/drawing/2014/main" id="{26E0B000-07DA-4007-888A-063DF1AD9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21" y="4280545"/>
            <a:ext cx="2400388" cy="167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93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6642C2-B9F3-4CB9-BB71-F24A7E29AB9D}"/>
              </a:ext>
            </a:extLst>
          </p:cNvPr>
          <p:cNvSpPr txBox="1"/>
          <p:nvPr/>
        </p:nvSpPr>
        <p:spPr>
          <a:xfrm>
            <a:off x="419100" y="619125"/>
            <a:ext cx="113919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Северное Возрождение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</a:t>
            </a:r>
            <a:r>
              <a:rPr lang="ru-RU" sz="2400" dirty="0" err="1"/>
              <a:t>Гентский</a:t>
            </a:r>
            <a:r>
              <a:rPr lang="ru-RU" sz="2400" dirty="0"/>
              <a:t> алтарь», Хуберт </a:t>
            </a:r>
            <a:r>
              <a:rPr lang="ru-RU" sz="2400" dirty="0" err="1"/>
              <a:t>ван</a:t>
            </a:r>
            <a:r>
              <a:rPr lang="ru-RU" sz="2400" dirty="0"/>
              <a:t> </a:t>
            </a:r>
            <a:r>
              <a:rPr lang="ru-RU" sz="2400" dirty="0" err="1"/>
              <a:t>Эйк</a:t>
            </a:r>
            <a:r>
              <a:rPr lang="ru-RU" sz="2400" dirty="0"/>
              <a:t> и Ян </a:t>
            </a:r>
            <a:r>
              <a:rPr lang="ru-RU" sz="2400" dirty="0" err="1"/>
              <a:t>ван</a:t>
            </a:r>
            <a:r>
              <a:rPr lang="ru-RU" sz="2400" dirty="0"/>
              <a:t> </a:t>
            </a:r>
            <a:r>
              <a:rPr lang="ru-RU" sz="2400" dirty="0" err="1"/>
              <a:t>Эйк</a:t>
            </a:r>
            <a:r>
              <a:rPr lang="ru-RU" sz="2400" dirty="0"/>
              <a:t>, 1432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«Портрет четы </a:t>
            </a:r>
            <a:r>
              <a:rPr lang="ru-RU" sz="2400" dirty="0" err="1"/>
              <a:t>Арнофильнии</a:t>
            </a:r>
            <a:r>
              <a:rPr lang="ru-RU" sz="2400" dirty="0"/>
              <a:t>», Ян </a:t>
            </a:r>
            <a:r>
              <a:rPr lang="ru-RU" sz="2400" dirty="0" err="1"/>
              <a:t>ван</a:t>
            </a:r>
            <a:r>
              <a:rPr lang="ru-RU" sz="2400" dirty="0"/>
              <a:t> </a:t>
            </a:r>
            <a:r>
              <a:rPr lang="ru-RU" sz="2400" dirty="0" err="1"/>
              <a:t>Эйк</a:t>
            </a:r>
            <a:r>
              <a:rPr lang="ru-RU" sz="2400" dirty="0"/>
              <a:t>, 1432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«Снятие с креста», </a:t>
            </a:r>
            <a:r>
              <a:rPr lang="ru-RU" sz="2400" dirty="0" err="1"/>
              <a:t>Рогир</a:t>
            </a:r>
            <a:r>
              <a:rPr lang="ru-RU" sz="2400" dirty="0"/>
              <a:t> </a:t>
            </a:r>
            <a:r>
              <a:rPr lang="ru-RU" sz="2400" dirty="0" err="1"/>
              <a:t>ван</a:t>
            </a:r>
            <a:r>
              <a:rPr lang="ru-RU" sz="2400" dirty="0"/>
              <a:t> дер </a:t>
            </a:r>
            <a:r>
              <a:rPr lang="ru-RU" sz="2400" dirty="0" err="1"/>
              <a:t>Вейден</a:t>
            </a:r>
            <a:r>
              <a:rPr lang="ru-RU" sz="2400" dirty="0"/>
              <a:t>, </a:t>
            </a:r>
            <a:r>
              <a:rPr lang="ru-RU" sz="2400" dirty="0" err="1"/>
              <a:t>ок</a:t>
            </a:r>
            <a:r>
              <a:rPr lang="ru-RU" sz="2400" dirty="0"/>
              <a:t>. 1435-1440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«Сад земных наслаждений» (триптих Босха), Иероним Босх, 1500-1510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</a:t>
            </a:r>
            <a:r>
              <a:rPr lang="ru-RU" sz="2400" dirty="0" err="1"/>
              <a:t>Изенгемский</a:t>
            </a:r>
            <a:r>
              <a:rPr lang="ru-RU" sz="2400" dirty="0"/>
              <a:t> алтарь», Маттиас </a:t>
            </a:r>
            <a:r>
              <a:rPr lang="ru-RU" sz="2400" dirty="0" err="1"/>
              <a:t>Грюневальд</a:t>
            </a:r>
            <a:r>
              <a:rPr lang="ru-RU" sz="2400" dirty="0"/>
              <a:t>, 1512-1515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«Адам и Ева.</a:t>
            </a:r>
            <a:r>
              <a:rPr lang="en-US" sz="2400" dirty="0"/>
              <a:t> </a:t>
            </a:r>
            <a:r>
              <a:rPr lang="ru-RU" sz="2400" dirty="0"/>
              <a:t>Грехопадение», Лукас Кранах Старший, 15</a:t>
            </a:r>
            <a:r>
              <a:rPr lang="en-US" sz="2400" dirty="0"/>
              <a:t>2</a:t>
            </a:r>
            <a:r>
              <a:rPr lang="ru-RU" sz="2400" dirty="0"/>
              <a:t>7 г. 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«Портрет Генриха </a:t>
            </a:r>
            <a:r>
              <a:rPr lang="en-US" sz="2400" dirty="0"/>
              <a:t>VIII</a:t>
            </a:r>
            <a:r>
              <a:rPr lang="ru-RU" sz="2400" dirty="0"/>
              <a:t>», Ганс Гольбейн Младший, </a:t>
            </a:r>
            <a:r>
              <a:rPr lang="en-US" sz="2400" dirty="0"/>
              <a:t>1537 </a:t>
            </a:r>
            <a:r>
              <a:rPr lang="ru-RU" sz="2400" dirty="0"/>
              <a:t>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«Охотники на снегу», Питер Брейгель Старший, 1565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«Притча о слепых», Питер Брейгель Старший, 1568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«Калеки», Питер Брейгель Старший, 1568 г.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6BAC0C-6293-48A5-BEAB-191E23757F42}"/>
              </a:ext>
            </a:extLst>
          </p:cNvPr>
          <p:cNvSpPr txBox="1"/>
          <p:nvPr/>
        </p:nvSpPr>
        <p:spPr>
          <a:xfrm>
            <a:off x="1557568" y="5958777"/>
            <a:ext cx="17516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1306 </a:t>
            </a:r>
            <a:r>
              <a:rPr lang="ru-RU" sz="1100" b="1" dirty="0">
                <a:solidFill>
                  <a:schemeClr val="bg1"/>
                </a:solidFill>
              </a:rPr>
              <a:t>г.</a:t>
            </a:r>
          </a:p>
        </p:txBody>
      </p:sp>
    </p:spTree>
    <p:extLst>
      <p:ext uri="{BB962C8B-B14F-4D97-AF65-F5344CB8AC3E}">
        <p14:creationId xmlns:p14="http://schemas.microsoft.com/office/powerpoint/2010/main" val="163660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06BE1C-20A1-4283-9EC5-86E7D456A40F}"/>
              </a:ext>
            </a:extLst>
          </p:cNvPr>
          <p:cNvSpPr txBox="1"/>
          <p:nvPr/>
        </p:nvSpPr>
        <p:spPr>
          <a:xfrm>
            <a:off x="616351" y="510375"/>
            <a:ext cx="1128242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/>
              <a:t>Итальянское Возрождение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«Поцелуй Иуды», Джотто, 1306 год, находится в Капелле </a:t>
            </a:r>
            <a:r>
              <a:rPr lang="ru-RU" sz="2400" dirty="0" err="1"/>
              <a:t>Скровеньи</a:t>
            </a:r>
            <a:endParaRPr lang="ru-RU" sz="2400" dirty="0"/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«Распятие», Пьетро </a:t>
            </a:r>
            <a:r>
              <a:rPr lang="ru-RU" sz="2400" dirty="0" err="1"/>
              <a:t>Лоренцетти</a:t>
            </a:r>
            <a:r>
              <a:rPr lang="ru-RU" sz="2400" dirty="0"/>
              <a:t>, 1320 год, Сан-</a:t>
            </a:r>
            <a:r>
              <a:rPr lang="ru-RU" sz="2400" dirty="0" err="1"/>
              <a:t>Франческо</a:t>
            </a:r>
            <a:r>
              <a:rPr lang="ru-RU" sz="2400" dirty="0"/>
              <a:t> Ассизи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«Вход Господень в Иерусалим», Пьетро </a:t>
            </a:r>
            <a:r>
              <a:rPr lang="ru-RU" sz="2400" dirty="0" err="1"/>
              <a:t>Лоренцетти</a:t>
            </a:r>
            <a:r>
              <a:rPr lang="ru-RU" sz="2400" dirty="0"/>
              <a:t>, 1320 год, Сан-</a:t>
            </a:r>
            <a:r>
              <a:rPr lang="ru-RU" sz="2400" dirty="0" err="1"/>
              <a:t>Франческо</a:t>
            </a:r>
            <a:r>
              <a:rPr lang="ru-RU" sz="2400" dirty="0"/>
              <a:t> Ассизи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«Чудо со </a:t>
            </a:r>
            <a:r>
              <a:rPr lang="ru-RU" sz="2400" dirty="0" err="1"/>
              <a:t>статиром</a:t>
            </a:r>
            <a:r>
              <a:rPr lang="ru-RU" sz="2400" dirty="0"/>
              <a:t>», Мазаччо, 1425-1427 года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«Положение во гроб», Фра </a:t>
            </a:r>
            <a:r>
              <a:rPr lang="ru-RU" sz="2400" dirty="0" err="1"/>
              <a:t>Беато</a:t>
            </a:r>
            <a:r>
              <a:rPr lang="ru-RU" sz="2400" dirty="0"/>
              <a:t> </a:t>
            </a:r>
            <a:r>
              <a:rPr lang="ru-RU" sz="2400" dirty="0" err="1"/>
              <a:t>Анджелико</a:t>
            </a:r>
            <a:r>
              <a:rPr lang="ru-RU" sz="2400" dirty="0"/>
              <a:t>, около 1438-1440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«Мадонна на троне с Младенцем и двумя ангелами», Филиппо </a:t>
            </a:r>
            <a:r>
              <a:rPr lang="ru-RU" sz="2400" dirty="0" err="1"/>
              <a:t>Липпи</a:t>
            </a:r>
            <a:r>
              <a:rPr lang="ru-RU" sz="2400" dirty="0"/>
              <a:t>, 1440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«Мадонна с Младенцем», Филиппо </a:t>
            </a:r>
            <a:r>
              <a:rPr lang="ru-RU" sz="2400" dirty="0" err="1"/>
              <a:t>Липпи</a:t>
            </a:r>
            <a:r>
              <a:rPr lang="ru-RU" sz="2400" dirty="0"/>
              <a:t>, </a:t>
            </a:r>
            <a:r>
              <a:rPr lang="ru-RU" sz="2400" dirty="0" err="1"/>
              <a:t>ок</a:t>
            </a:r>
            <a:r>
              <a:rPr lang="ru-RU" sz="2400" dirty="0"/>
              <a:t>. 1465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«Вручение ключей апостолу Петру», Пьетро </a:t>
            </a:r>
            <a:r>
              <a:rPr lang="ru-RU" sz="2400" dirty="0" err="1"/>
              <a:t>Перуджино</a:t>
            </a:r>
            <a:r>
              <a:rPr lang="ru-RU" sz="2400" dirty="0"/>
              <a:t>, около 1482 года, Сикстинская капелла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«Вознесение Девы Марии», Тициан, 1516-1518 года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«Вознесение Девы Марии», </a:t>
            </a:r>
            <a:r>
              <a:rPr lang="ru-RU" sz="2400" dirty="0" err="1"/>
              <a:t>Корреджо</a:t>
            </a:r>
            <a:r>
              <a:rPr lang="ru-RU" sz="2400" dirty="0"/>
              <a:t>, 1530 год</a:t>
            </a:r>
          </a:p>
        </p:txBody>
      </p:sp>
    </p:spTree>
    <p:extLst>
      <p:ext uri="{BB962C8B-B14F-4D97-AF65-F5344CB8AC3E}">
        <p14:creationId xmlns:p14="http://schemas.microsoft.com/office/powerpoint/2010/main" val="452496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06BE1C-20A1-4283-9EC5-86E7D456A40F}"/>
              </a:ext>
            </a:extLst>
          </p:cNvPr>
          <p:cNvSpPr txBox="1"/>
          <p:nvPr/>
        </p:nvSpPr>
        <p:spPr>
          <a:xfrm>
            <a:off x="616351" y="510375"/>
            <a:ext cx="1128242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/>
              <a:t>Российское Возрождение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Церковь Спаса Преображения на Ильине улице, </a:t>
            </a:r>
            <a:r>
              <a:rPr lang="en-US" sz="2400" dirty="0"/>
              <a:t>1374 </a:t>
            </a:r>
            <a:r>
              <a:rPr lang="ru-RU" sz="2400" dirty="0"/>
              <a:t>г.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Церковь Василия на Горке (Псков), 1413-1415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«Троица», Андрей Рублей, 1411 г. или 1425-1427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Успенский собор (Московский кремль), Аристотель Фьораванти, 1475-1479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Благовещенский собор (Московский кремль), Кривцов и Мышкин, 1484-1489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Гранитовая палата, Марк </a:t>
            </a:r>
            <a:r>
              <a:rPr lang="ru-RU" sz="2400" dirty="0" err="1"/>
              <a:t>Фрязин</a:t>
            </a:r>
            <a:r>
              <a:rPr lang="ru-RU" sz="2400" dirty="0"/>
              <a:t> и Пьетро Антонио </a:t>
            </a:r>
            <a:r>
              <a:rPr lang="ru-RU" sz="2400" dirty="0" err="1"/>
              <a:t>Солари</a:t>
            </a:r>
            <a:r>
              <a:rPr lang="ru-RU" sz="2400" dirty="0"/>
              <a:t>, 1487-1491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Архангельский собор (Московский кремль), </a:t>
            </a:r>
            <a:r>
              <a:rPr lang="ru-RU" sz="2400" dirty="0" err="1"/>
              <a:t>Алевиз</a:t>
            </a:r>
            <a:r>
              <a:rPr lang="ru-RU" sz="2400" dirty="0"/>
              <a:t> Новый, 1505-1508 гг.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Новодевичий монастырь, 1524 г.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Храм Василия Блаженного, 1555-1561 гг.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ru-RU" sz="2400" dirty="0"/>
              <a:t>Успенский собор, 1585 г.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/>
          </a:p>
          <a:p>
            <a:pPr marL="342900" indent="-342900">
              <a:buFont typeface="+mj-lt"/>
              <a:buAutoNum type="arabicPeriod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8693372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477</Words>
  <Application>Microsoft Office PowerPoint</Application>
  <PresentationFormat>Широкоэкранный</PresentationFormat>
  <Paragraphs>73</Paragraphs>
  <Slides>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Федоров</dc:creator>
  <cp:lastModifiedBy>Егор Федоров</cp:lastModifiedBy>
  <cp:revision>114</cp:revision>
  <dcterms:created xsi:type="dcterms:W3CDTF">2022-10-26T09:42:07Z</dcterms:created>
  <dcterms:modified xsi:type="dcterms:W3CDTF">2022-12-09T17:19:05Z</dcterms:modified>
</cp:coreProperties>
</file>

<file path=docProps/thumbnail.jpeg>
</file>